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EBA745B-CF86-4E5C-A874-BC289C3B79E2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110D61D-3D39-4E36-9DC9-15B44F81AA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Balancing Chemical Equations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Section </a:t>
            </a:r>
            <a:r>
              <a:rPr lang="en-US" sz="4400" i="1" dirty="0"/>
              <a:t>7</a:t>
            </a:r>
            <a:r>
              <a:rPr lang="en-US" sz="4400" i="1" dirty="0" smtClean="0"/>
              <a:t>.1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sz="3600" dirty="0" smtClean="0"/>
              <a:t>  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+   Cl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</a:t>
            </a:r>
            <a:r>
              <a:rPr lang="en-US" sz="3600" dirty="0" smtClean="0">
                <a:sym typeface="Wingdings" pitchFamily="2" charset="2"/>
              </a:rPr>
              <a:t>   </a:t>
            </a:r>
            <a:r>
              <a:rPr lang="en-US" sz="3600" dirty="0" err="1" smtClean="0">
                <a:sym typeface="Wingdings" pitchFamily="2" charset="2"/>
              </a:rPr>
              <a:t>HCl</a:t>
            </a:r>
            <a:endParaRPr lang="en-US" sz="3600" dirty="0" smtClean="0">
              <a:sym typeface="Wingdings" pitchFamily="2" charset="2"/>
            </a:endParaRPr>
          </a:p>
          <a:p>
            <a:pPr marL="624078" indent="-514350">
              <a:buFont typeface="+mj-lt"/>
              <a:buAutoNum type="arabicPeriod"/>
            </a:pPr>
            <a:endParaRPr lang="en-US" sz="3600" dirty="0" smtClean="0">
              <a:sym typeface="Wingdings" pitchFamily="2" charset="2"/>
            </a:endParaRPr>
          </a:p>
          <a:p>
            <a:pPr marL="624078" indent="-514350">
              <a:buFont typeface="+mj-lt"/>
              <a:buAutoNum type="arabicPeriod"/>
            </a:pPr>
            <a:endParaRPr lang="en-US" sz="3600" dirty="0" smtClean="0">
              <a:sym typeface="Wingdings" pitchFamily="2" charset="2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3600" dirty="0" smtClean="0">
                <a:sym typeface="Wingdings" pitchFamily="2" charset="2"/>
              </a:rPr>
              <a:t>  CO +   O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  <a:r>
              <a:rPr lang="en-US" sz="3600" dirty="0" smtClean="0">
                <a:sym typeface="Wingdings" pitchFamily="2" charset="2"/>
              </a:rPr>
              <a:t>    CO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</a:p>
          <a:p>
            <a:pPr marL="624078" indent="-514350">
              <a:buFont typeface="+mj-lt"/>
              <a:buAutoNum type="arabicPeriod"/>
            </a:pPr>
            <a:endParaRPr lang="en-US" sz="3600" baseline="-25000" dirty="0" smtClean="0">
              <a:sym typeface="Wingdings" pitchFamily="2" charset="2"/>
            </a:endParaRPr>
          </a:p>
          <a:p>
            <a:pPr marL="624078" indent="-514350">
              <a:buFont typeface="+mj-lt"/>
              <a:buAutoNum type="arabicPeriod"/>
            </a:pPr>
            <a:endParaRPr lang="en-US" sz="3600" baseline="-25000" dirty="0" smtClean="0">
              <a:sym typeface="Wingdings" pitchFamily="2" charset="2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sz="3600" dirty="0" smtClean="0">
                <a:sym typeface="Wingdings" pitchFamily="2" charset="2"/>
              </a:rPr>
              <a:t>  KClO</a:t>
            </a:r>
            <a:r>
              <a:rPr lang="en-US" sz="3600" baseline="-25000" dirty="0" smtClean="0">
                <a:sym typeface="Wingdings" pitchFamily="2" charset="2"/>
              </a:rPr>
              <a:t>3</a:t>
            </a:r>
            <a:r>
              <a:rPr lang="en-US" sz="3600" dirty="0" smtClean="0">
                <a:sym typeface="Wingdings" pitchFamily="2" charset="2"/>
              </a:rPr>
              <a:t>    </a:t>
            </a:r>
            <a:r>
              <a:rPr lang="en-US" sz="3600" dirty="0" err="1" smtClean="0">
                <a:sym typeface="Wingdings" pitchFamily="2" charset="2"/>
              </a:rPr>
              <a:t>KCl</a:t>
            </a:r>
            <a:r>
              <a:rPr lang="en-US" sz="3600" dirty="0" smtClean="0">
                <a:sym typeface="Wingdings" pitchFamily="2" charset="2"/>
              </a:rPr>
              <a:t> +   O</a:t>
            </a:r>
            <a:r>
              <a:rPr lang="en-US" sz="3600" baseline="-25000" dirty="0" smtClean="0">
                <a:sym typeface="Wingdings" pitchFamily="2" charset="2"/>
              </a:rPr>
              <a:t>2</a:t>
            </a:r>
          </a:p>
          <a:p>
            <a:pPr marL="624078" indent="-514350">
              <a:buFont typeface="+mj-lt"/>
              <a:buAutoNum type="arabicPeriod"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Skeleton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Iron (III) chloride reacts with sodium hydroxide to form iron (III) hydroxide and sodium chloride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Carbon disulfide reacts with oxygen, producing carbon dioxide and sulfur dioxide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Zinc and sulfuric acid react to form hydrogen and zinc sulfate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Balance </a:t>
            </a:r>
            <a:r>
              <a:rPr lang="en-US" dirty="0" smtClean="0"/>
              <a:t>skeleton equations</a:t>
            </a:r>
          </a:p>
          <a:p>
            <a:r>
              <a:rPr lang="en-US" i="1" dirty="0" smtClean="0"/>
              <a:t>Balance </a:t>
            </a:r>
            <a:r>
              <a:rPr lang="en-US" dirty="0" smtClean="0"/>
              <a:t>word equations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reaction</a:t>
            </a:r>
          </a:p>
          <a:p>
            <a:r>
              <a:rPr lang="en-US" dirty="0" smtClean="0"/>
              <a:t>Reactants</a:t>
            </a:r>
          </a:p>
          <a:p>
            <a:r>
              <a:rPr lang="en-US" dirty="0" smtClean="0"/>
              <a:t>Products</a:t>
            </a:r>
          </a:p>
          <a:p>
            <a:r>
              <a:rPr lang="en-US" dirty="0" smtClean="0"/>
              <a:t>Coefficient</a:t>
            </a:r>
          </a:p>
          <a:p>
            <a:r>
              <a:rPr lang="en-US" dirty="0" smtClean="0"/>
              <a:t>Chemical equation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Know your diatomic elements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(VERY IMPORTANT!)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atoms of each element are in the following: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3600" dirty="0" err="1" smtClean="0"/>
              <a:t>HCl</a:t>
            </a:r>
            <a:endParaRPr lang="en-US" sz="3600" dirty="0" smtClean="0"/>
          </a:p>
          <a:p>
            <a:pPr lvl="1"/>
            <a:r>
              <a:rPr lang="en-US" sz="3600" dirty="0" smtClean="0"/>
              <a:t>Na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</a:t>
            </a:r>
          </a:p>
          <a:p>
            <a:pPr lvl="1"/>
            <a:r>
              <a:rPr lang="en-US" sz="3600" dirty="0" smtClean="0"/>
              <a:t>Ca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P</a:t>
            </a:r>
            <a:r>
              <a:rPr lang="en-US" sz="3600" baseline="-25000" dirty="0" smtClean="0"/>
              <a:t>2</a:t>
            </a:r>
          </a:p>
          <a:p>
            <a:pPr lvl="1"/>
            <a:r>
              <a:rPr lang="en-US" sz="3600" dirty="0" smtClean="0"/>
              <a:t>Mg(NO</a:t>
            </a:r>
            <a:r>
              <a:rPr lang="en-US" sz="3600" baseline="-25000" dirty="0" smtClean="0"/>
              <a:t>3</a:t>
            </a:r>
            <a:r>
              <a:rPr lang="en-US" sz="3600" dirty="0" smtClean="0"/>
              <a:t>)</a:t>
            </a:r>
            <a:r>
              <a:rPr lang="en-US" sz="3600" baseline="-25000" dirty="0" smtClean="0"/>
              <a:t>2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(VERY IMPORTANT!!)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Represents a chemical reaction</a:t>
            </a:r>
          </a:p>
          <a:p>
            <a:pPr lvl="1"/>
            <a:r>
              <a:rPr lang="en-US" dirty="0" smtClean="0"/>
              <a:t>Uses an arrow to separate reactants from products</a:t>
            </a:r>
          </a:p>
          <a:p>
            <a:endParaRPr lang="en-US" dirty="0" smtClean="0"/>
          </a:p>
          <a:p>
            <a:r>
              <a:rPr lang="en-US" dirty="0" smtClean="0"/>
              <a:t>Reactants </a:t>
            </a:r>
          </a:p>
          <a:p>
            <a:pPr lvl="1"/>
            <a:r>
              <a:rPr lang="en-US" dirty="0" smtClean="0"/>
              <a:t>Starting substances</a:t>
            </a:r>
          </a:p>
          <a:p>
            <a:pPr lvl="1"/>
            <a:r>
              <a:rPr lang="en-US" dirty="0" smtClean="0"/>
              <a:t>Left side</a:t>
            </a:r>
          </a:p>
          <a:p>
            <a:endParaRPr lang="en-US" dirty="0" smtClean="0"/>
          </a:p>
          <a:p>
            <a:r>
              <a:rPr lang="en-US" dirty="0" smtClean="0"/>
              <a:t>Products</a:t>
            </a:r>
          </a:p>
          <a:p>
            <a:pPr lvl="1"/>
            <a:r>
              <a:rPr lang="en-US" dirty="0" smtClean="0"/>
              <a:t>Ending substances</a:t>
            </a:r>
          </a:p>
          <a:p>
            <a:pPr lvl="1"/>
            <a:r>
              <a:rPr lang="en-US" dirty="0" smtClean="0"/>
              <a:t>Right side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Equations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Skeleton</a:t>
            </a:r>
          </a:p>
          <a:p>
            <a:pPr lvl="1"/>
            <a:r>
              <a:rPr lang="en-US" dirty="0" smtClean="0"/>
              <a:t>Gives formulas</a:t>
            </a: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+ O</a:t>
            </a:r>
            <a:r>
              <a:rPr lang="en-US" baseline="-25000" dirty="0" smtClean="0"/>
              <a:t>2 </a:t>
            </a:r>
            <a:r>
              <a:rPr lang="en-US" dirty="0" smtClean="0">
                <a:sym typeface="Wingdings" pitchFamily="2" charset="2"/>
              </a:rPr>
              <a:t>  H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O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Word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Gives names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Hydrogen and oxygen react to form water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Types of Equations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equations MUST be BALANCED</a:t>
            </a:r>
          </a:p>
          <a:p>
            <a:pPr lvl="1"/>
            <a:r>
              <a:rPr lang="en-US" dirty="0" smtClean="0"/>
              <a:t>Law of Conservation of Matter</a:t>
            </a:r>
          </a:p>
          <a:p>
            <a:endParaRPr lang="en-US" dirty="0" smtClean="0"/>
          </a:p>
          <a:p>
            <a:r>
              <a:rPr lang="en-US" dirty="0" smtClean="0"/>
              <a:t>Number of atoms of each element must be equal on both sides of arrow</a:t>
            </a:r>
          </a:p>
          <a:p>
            <a:endParaRPr lang="en-US" dirty="0" smtClean="0"/>
          </a:p>
          <a:p>
            <a:r>
              <a:rPr lang="en-US" dirty="0" smtClean="0"/>
              <a:t>Only COEFFICIENTS can be used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3300" dirty="0" smtClean="0"/>
              <a:t>Number in front of a formula</a:t>
            </a:r>
          </a:p>
          <a:p>
            <a:endParaRPr lang="en-US" sz="3300" dirty="0" smtClean="0"/>
          </a:p>
          <a:p>
            <a:r>
              <a:rPr lang="en-US" sz="3300" dirty="0" smtClean="0"/>
              <a:t>How many atoms of each element are there in the following:</a:t>
            </a:r>
            <a:endParaRPr lang="en-US" dirty="0" smtClean="0"/>
          </a:p>
          <a:p>
            <a:pPr lvl="1">
              <a:lnSpc>
                <a:spcPct val="160000"/>
              </a:lnSpc>
            </a:pPr>
            <a:r>
              <a:rPr lang="en-US" sz="4000" dirty="0" smtClean="0"/>
              <a:t>2HCl</a:t>
            </a:r>
          </a:p>
          <a:p>
            <a:pPr lvl="1">
              <a:lnSpc>
                <a:spcPct val="160000"/>
              </a:lnSpc>
            </a:pPr>
            <a:r>
              <a:rPr lang="en-US" sz="4000" dirty="0" smtClean="0"/>
              <a:t>4Na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S</a:t>
            </a:r>
          </a:p>
          <a:p>
            <a:pPr lvl="1">
              <a:lnSpc>
                <a:spcPct val="160000"/>
              </a:lnSpc>
            </a:pPr>
            <a:r>
              <a:rPr lang="en-US" sz="4000" dirty="0" smtClean="0"/>
              <a:t>3Ca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P</a:t>
            </a:r>
            <a:r>
              <a:rPr lang="en-US" sz="4000" baseline="-25000" dirty="0" smtClean="0"/>
              <a:t>2</a:t>
            </a:r>
          </a:p>
          <a:p>
            <a:pPr lvl="1">
              <a:lnSpc>
                <a:spcPct val="160000"/>
              </a:lnSpc>
            </a:pPr>
            <a:r>
              <a:rPr lang="en-US" sz="4000" dirty="0" smtClean="0"/>
              <a:t>2Mg(NO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)</a:t>
            </a:r>
            <a:r>
              <a:rPr lang="en-US" sz="4000" baseline="-25000" dirty="0" smtClean="0"/>
              <a:t>2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Coefficients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7149</TotalTime>
  <Words>213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Lucida Sans Unicode</vt:lpstr>
      <vt:lpstr>Verdana</vt:lpstr>
      <vt:lpstr>Wingdings</vt:lpstr>
      <vt:lpstr>Wingdings 2</vt:lpstr>
      <vt:lpstr>Wingdings 3</vt:lpstr>
      <vt:lpstr>Concourse</vt:lpstr>
      <vt:lpstr>Balancing Chemical Equations</vt:lpstr>
      <vt:lpstr>Objectives</vt:lpstr>
      <vt:lpstr>Key Terms</vt:lpstr>
      <vt:lpstr>Review (VERY IMPORTANT!)</vt:lpstr>
      <vt:lpstr>Review (VERY IMPORTANT!!)</vt:lpstr>
      <vt:lpstr>Chemical Equations</vt:lpstr>
      <vt:lpstr>2 Types of Equations</vt:lpstr>
      <vt:lpstr>Balancing</vt:lpstr>
      <vt:lpstr>Coefficients</vt:lpstr>
      <vt:lpstr>Skeleton Examples</vt:lpstr>
      <vt:lpstr>Word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Chemical Equations</dc:title>
  <dc:creator>kboyle</dc:creator>
  <cp:lastModifiedBy>User</cp:lastModifiedBy>
  <cp:revision>25</cp:revision>
  <dcterms:created xsi:type="dcterms:W3CDTF">2013-03-13T18:31:24Z</dcterms:created>
  <dcterms:modified xsi:type="dcterms:W3CDTF">2019-10-24T12:50:49Z</dcterms:modified>
</cp:coreProperties>
</file>